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6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5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417152209_2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4417152209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417152209_2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4417152209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417152209_2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4417152209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4171522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4171522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417152209_2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4417152209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17152209_2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4417152209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and method have been encoded.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417152209_2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4417152209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417152209_2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4417152209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417152209_2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4417152209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417152209_2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4417152209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417152209_2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4417152209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417152209_2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4417152209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417152209_2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4417152209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417152209_2_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4417152209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417152209_2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4417152209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417152209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4417152209_2_17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417152209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4417152209_2_18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417152209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4417152209_2_18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417152209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4417152209_2_19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417152209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4417152209_2_20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417152209_2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4417152209_2_20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417152209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4417152209_2_2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417152209_2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4417152209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1st shape then info then describe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417152209_2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4417152209_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417152209_2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4417152209_2_2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417152209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4417152209_2_2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417152209_2_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4417152209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417152209_2_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4417152209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417152209_2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4417152209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417152209_2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4417152209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found two meaningful categories that we can encode.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417152209_2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4417152209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moderate correlation. So we look at the features more closely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417152209_2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4417152209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Change order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417152209_2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4417152209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Tried different combination of features and selected the best ones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Dropped the ones with near 0 correlation.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417152209_2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4417152209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could improve our correlation to some extent and we can now say tht price is dependent on many features.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Melbourne Housing Data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Presented by: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Akanksha Nichrelay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Arjun Malhotra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>
            <a:off x="311700" y="270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Handling null values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25" y="1080775"/>
            <a:ext cx="9036475" cy="292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25" y="4101200"/>
            <a:ext cx="8520599" cy="99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4"/>
          <p:cNvSpPr/>
          <p:nvPr/>
        </p:nvSpPr>
        <p:spPr>
          <a:xfrm>
            <a:off x="2090450" y="1505125"/>
            <a:ext cx="321000" cy="255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4"/>
          <p:cNvSpPr/>
          <p:nvPr/>
        </p:nvSpPr>
        <p:spPr>
          <a:xfrm>
            <a:off x="2800250" y="1504850"/>
            <a:ext cx="492900" cy="255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Split Train and Test Set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5"/>
            <a:ext cx="8666548" cy="4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81200"/>
            <a:ext cx="6708349" cy="31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/>
              <a:t>Checking for null values</a:t>
            </a:r>
            <a:endParaRPr/>
          </a:p>
        </p:txBody>
      </p:sp>
      <p:sp>
        <p:nvSpPr>
          <p:cNvPr id="180" name="Google Shape;18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25" y="1413225"/>
            <a:ext cx="8648702" cy="18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Applying Imputer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19613"/>
            <a:ext cx="8050124" cy="1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7"/>
          <p:cNvPicPr preferRelativeResize="0"/>
          <p:nvPr/>
        </p:nvPicPr>
        <p:blipFill rotWithShape="1">
          <a:blip r:embed="rId4">
            <a:alphaModFix/>
          </a:blip>
          <a:srcRect b="44037" l="0" r="0" t="0"/>
          <a:stretch/>
        </p:blipFill>
        <p:spPr>
          <a:xfrm>
            <a:off x="379750" y="2730225"/>
            <a:ext cx="5090874" cy="11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Handling categorical Data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75" y="3515725"/>
            <a:ext cx="8933252" cy="153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475" y="1616350"/>
            <a:ext cx="6277699" cy="17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475" y="1159000"/>
            <a:ext cx="3321900" cy="3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/>
          <p:nvPr>
            <p:ph type="title"/>
          </p:nvPr>
        </p:nvSpPr>
        <p:spPr>
          <a:xfrm>
            <a:off x="3017125" y="2050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Selecting a model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Regression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40"/>
          <p:cNvPicPr preferRelativeResize="0"/>
          <p:nvPr/>
        </p:nvPicPr>
        <p:blipFill rotWithShape="1">
          <a:blip r:embed="rId3">
            <a:alphaModFix/>
          </a:blip>
          <a:srcRect b="57063" l="0" r="0" t="0"/>
          <a:stretch/>
        </p:blipFill>
        <p:spPr>
          <a:xfrm>
            <a:off x="139950" y="1278700"/>
            <a:ext cx="8348274" cy="14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92350"/>
            <a:ext cx="8839201" cy="8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5" y="1844575"/>
            <a:ext cx="8839199" cy="167987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1"/>
          <p:cNvSpPr txBox="1"/>
          <p:nvPr/>
        </p:nvSpPr>
        <p:spPr>
          <a:xfrm>
            <a:off x="0" y="0"/>
            <a:ext cx="91440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Linear Regression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 Tree Regressor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1650"/>
            <a:ext cx="8839198" cy="170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0" y="1443075"/>
            <a:ext cx="8839200" cy="1767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3"/>
          <p:cNvSpPr txBox="1"/>
          <p:nvPr>
            <p:ph type="title"/>
          </p:nvPr>
        </p:nvSpPr>
        <p:spPr>
          <a:xfrm>
            <a:off x="120525" y="330300"/>
            <a:ext cx="85206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 Tree Regressor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 predict the prices of Houses, using regression models.</a:t>
            </a:r>
            <a:r>
              <a:rPr b="0" i="0" lang="en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ze </a:t>
            </a:r>
            <a:r>
              <a:rPr b="1" i="0" lang="en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ML regression models</a:t>
            </a:r>
            <a:r>
              <a:rPr b="0" i="0" lang="en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to solve a real-world problem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b="0" i="0" lang="en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Utilize </a:t>
            </a:r>
            <a:r>
              <a:rPr b="1" i="0" lang="en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ML regression models</a:t>
            </a:r>
            <a:r>
              <a:rPr b="0" i="0" lang="en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to solve a real-world problem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Trying Random Forest Regressor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75" y="1366575"/>
            <a:ext cx="877252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4"/>
          <p:cNvSpPr/>
          <p:nvPr/>
        </p:nvSpPr>
        <p:spPr>
          <a:xfrm>
            <a:off x="448575" y="3332325"/>
            <a:ext cx="2352900" cy="18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Tuning our model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45"/>
          <p:cNvPicPr preferRelativeResize="0"/>
          <p:nvPr/>
        </p:nvPicPr>
        <p:blipFill rotWithShape="1">
          <a:blip r:embed="rId3">
            <a:alphaModFix/>
          </a:blip>
          <a:srcRect b="46881" l="0" r="0" t="-6625"/>
          <a:stretch/>
        </p:blipFill>
        <p:spPr>
          <a:xfrm>
            <a:off x="425250" y="1017725"/>
            <a:ext cx="8034373" cy="21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706975"/>
            <a:ext cx="8839202" cy="9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153400" cy="48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6"/>
          <p:cNvSpPr/>
          <p:nvPr/>
        </p:nvSpPr>
        <p:spPr>
          <a:xfrm>
            <a:off x="498000" y="2069075"/>
            <a:ext cx="5627400" cy="25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6"/>
          <p:cNvSpPr txBox="1"/>
          <p:nvPr/>
        </p:nvSpPr>
        <p:spPr>
          <a:xfrm>
            <a:off x="421800" y="2866350"/>
            <a:ext cx="8029200" cy="19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Is this the best we can do?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did we miss?</a:t>
            </a:r>
            <a:endParaRPr/>
          </a:p>
        </p:txBody>
      </p:sp>
      <p:pic>
        <p:nvPicPr>
          <p:cNvPr id="253" name="Google Shape;25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192" y="1562495"/>
            <a:ext cx="8360480" cy="295592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7"/>
          <p:cNvSpPr/>
          <p:nvPr/>
        </p:nvSpPr>
        <p:spPr>
          <a:xfrm>
            <a:off x="1837650" y="2526000"/>
            <a:ext cx="1074900" cy="18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7"/>
          <p:cNvSpPr/>
          <p:nvPr/>
        </p:nvSpPr>
        <p:spPr>
          <a:xfrm>
            <a:off x="1837650" y="2775625"/>
            <a:ext cx="1074900" cy="18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7"/>
          <p:cNvSpPr/>
          <p:nvPr/>
        </p:nvSpPr>
        <p:spPr>
          <a:xfrm>
            <a:off x="592625" y="2526000"/>
            <a:ext cx="583500" cy="18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7"/>
          <p:cNvSpPr/>
          <p:nvPr/>
        </p:nvSpPr>
        <p:spPr>
          <a:xfrm>
            <a:off x="592625" y="2775625"/>
            <a:ext cx="583500" cy="18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Checking for outliers</a:t>
            </a:r>
            <a:endParaRPr/>
          </a:p>
        </p:txBody>
      </p:sp>
      <p:pic>
        <p:nvPicPr>
          <p:cNvPr id="263" name="Google Shape;26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91534"/>
            <a:ext cx="8033795" cy="4005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9"/>
          <p:cNvSpPr txBox="1"/>
          <p:nvPr>
            <p:ph type="title"/>
          </p:nvPr>
        </p:nvSpPr>
        <p:spPr>
          <a:xfrm>
            <a:off x="247400" y="115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Removing outliers</a:t>
            </a:r>
            <a:endParaRPr/>
          </a:p>
        </p:txBody>
      </p:sp>
      <p:pic>
        <p:nvPicPr>
          <p:cNvPr id="269" name="Google Shape;26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000" y="688400"/>
            <a:ext cx="8609401" cy="322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001" y="4011552"/>
            <a:ext cx="8393905" cy="1005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our data looks like now?</a:t>
            </a:r>
            <a:endParaRPr/>
          </a:p>
        </p:txBody>
      </p:sp>
      <p:pic>
        <p:nvPicPr>
          <p:cNvPr id="276" name="Google Shape;27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365" y="1098897"/>
            <a:ext cx="6336437" cy="4044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improvement?</a:t>
            </a:r>
            <a:endParaRPr/>
          </a:p>
        </p:txBody>
      </p:sp>
      <p:pic>
        <p:nvPicPr>
          <p:cNvPr id="282" name="Google Shape;28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65846"/>
            <a:ext cx="4895912" cy="3827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52"/>
          <p:cNvPicPr preferRelativeResize="0"/>
          <p:nvPr/>
        </p:nvPicPr>
        <p:blipFill rotWithShape="1">
          <a:blip r:embed="rId3">
            <a:alphaModFix/>
          </a:blip>
          <a:srcRect b="1205" l="0" r="28181" t="0"/>
          <a:stretch/>
        </p:blipFill>
        <p:spPr>
          <a:xfrm>
            <a:off x="445575" y="145200"/>
            <a:ext cx="7787899" cy="46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2"/>
          <p:cNvSpPr/>
          <p:nvPr/>
        </p:nvSpPr>
        <p:spPr>
          <a:xfrm>
            <a:off x="445575" y="2058050"/>
            <a:ext cx="2965500" cy="24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2"/>
          <p:cNvSpPr/>
          <p:nvPr/>
        </p:nvSpPr>
        <p:spPr>
          <a:xfrm>
            <a:off x="666300" y="4351175"/>
            <a:ext cx="2965500" cy="24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>
            <p:ph type="title"/>
          </p:nvPr>
        </p:nvSpPr>
        <p:spPr>
          <a:xfrm>
            <a:off x="286696" y="23465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 Tree Regressor</a:t>
            </a:r>
            <a:endParaRPr/>
          </a:p>
        </p:txBody>
      </p:sp>
      <p:pic>
        <p:nvPicPr>
          <p:cNvPr id="296" name="Google Shape;29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004" y="895369"/>
            <a:ext cx="9143999" cy="21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3"/>
          <p:cNvSpPr txBox="1"/>
          <p:nvPr/>
        </p:nvSpPr>
        <p:spPr>
          <a:xfrm>
            <a:off x="2932508" y="2646760"/>
            <a:ext cx="2071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OVERFITTING!</a:t>
            </a:r>
            <a:endParaRPr/>
          </a:p>
        </p:txBody>
      </p:sp>
      <p:cxnSp>
        <p:nvCxnSpPr>
          <p:cNvPr id="298" name="Google Shape;298;p53"/>
          <p:cNvCxnSpPr>
            <a:endCxn id="297" idx="1"/>
          </p:cNvCxnSpPr>
          <p:nvPr/>
        </p:nvCxnSpPr>
        <p:spPr>
          <a:xfrm>
            <a:off x="1818008" y="2800648"/>
            <a:ext cx="1114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99" name="Google Shape;29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04" y="3265379"/>
            <a:ext cx="9144000" cy="159443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3"/>
          <p:cNvSpPr/>
          <p:nvPr/>
        </p:nvSpPr>
        <p:spPr>
          <a:xfrm>
            <a:off x="145825" y="4305325"/>
            <a:ext cx="2965500" cy="24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 Dataset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650" y="1225550"/>
            <a:ext cx="6927149" cy="3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650" y="1733400"/>
            <a:ext cx="4268424" cy="3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0725" y="724750"/>
            <a:ext cx="4112850" cy="399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5036550" y="4295650"/>
            <a:ext cx="2207100" cy="18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 txBox="1"/>
          <p:nvPr>
            <p:ph type="title"/>
          </p:nvPr>
        </p:nvSpPr>
        <p:spPr>
          <a:xfrm>
            <a:off x="286697" y="288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Forest </a:t>
            </a:r>
            <a:endParaRPr/>
          </a:p>
        </p:txBody>
      </p:sp>
      <p:pic>
        <p:nvPicPr>
          <p:cNvPr id="306" name="Google Shape;306;p54"/>
          <p:cNvPicPr preferRelativeResize="0"/>
          <p:nvPr/>
        </p:nvPicPr>
        <p:blipFill rotWithShape="1">
          <a:blip r:embed="rId3">
            <a:alphaModFix/>
          </a:blip>
          <a:srcRect b="2994" l="0" r="13837" t="34096"/>
          <a:stretch/>
        </p:blipFill>
        <p:spPr>
          <a:xfrm>
            <a:off x="335450" y="1317450"/>
            <a:ext cx="8302526" cy="273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4"/>
          <p:cNvSpPr/>
          <p:nvPr/>
        </p:nvSpPr>
        <p:spPr>
          <a:xfrm>
            <a:off x="622250" y="3178725"/>
            <a:ext cx="2985000" cy="47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 txBox="1"/>
          <p:nvPr>
            <p:ph type="title"/>
          </p:nvPr>
        </p:nvSpPr>
        <p:spPr>
          <a:xfrm>
            <a:off x="147394" y="2557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Tuning the model</a:t>
            </a:r>
            <a:endParaRPr/>
          </a:p>
        </p:txBody>
      </p:sp>
      <p:pic>
        <p:nvPicPr>
          <p:cNvPr id="313" name="Google Shape;313;p55"/>
          <p:cNvPicPr preferRelativeResize="0"/>
          <p:nvPr/>
        </p:nvPicPr>
        <p:blipFill rotWithShape="1">
          <a:blip r:embed="rId3">
            <a:alphaModFix/>
          </a:blip>
          <a:srcRect b="-4482" l="0" r="56510" t="0"/>
          <a:stretch/>
        </p:blipFill>
        <p:spPr>
          <a:xfrm>
            <a:off x="1010100" y="1777375"/>
            <a:ext cx="7230601" cy="10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predictions</a:t>
            </a:r>
            <a:endParaRPr/>
          </a:p>
        </p:txBody>
      </p:sp>
      <p:pic>
        <p:nvPicPr>
          <p:cNvPr id="319" name="Google Shape;319;p56"/>
          <p:cNvPicPr preferRelativeResize="0"/>
          <p:nvPr/>
        </p:nvPicPr>
        <p:blipFill rotWithShape="1">
          <a:blip r:embed="rId3">
            <a:alphaModFix/>
          </a:blip>
          <a:srcRect b="-4803" l="0" r="67462" t="71330"/>
          <a:stretch/>
        </p:blipFill>
        <p:spPr>
          <a:xfrm>
            <a:off x="668449" y="1291225"/>
            <a:ext cx="7114051" cy="194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Progression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577</a:t>
            </a:r>
            <a:r>
              <a:rPr lang="en"/>
              <a:t>K</a:t>
            </a: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488</a:t>
            </a:r>
            <a:r>
              <a:rPr lang="en"/>
              <a:t>K</a:t>
            </a: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469</a:t>
            </a:r>
            <a:r>
              <a:rPr lang="en"/>
              <a:t>K</a:t>
            </a: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-&gt; 255</a:t>
            </a:r>
            <a:r>
              <a:rPr lang="en"/>
              <a:t>K</a:t>
            </a: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-&gt; </a:t>
            </a:r>
            <a:r>
              <a:rPr b="0" i="0" lang="en" sz="1800" u="none" cap="none" strike="noStrike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209</a:t>
            </a:r>
            <a:r>
              <a:rPr lang="en">
                <a:highlight>
                  <a:srgbClr val="FFFF00"/>
                </a:highlight>
              </a:rPr>
              <a:t>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Price Range – 313,000 to 1,992,000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Mean : </a:t>
            </a:r>
            <a:r>
              <a:rPr b="0" i="0" lang="en" sz="1800" u="none" cap="none" strike="noStrike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941,841</a:t>
            </a: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with Standard Deviation – </a:t>
            </a:r>
            <a:r>
              <a:rPr b="0" i="0" lang="en" sz="1800" u="none" cap="none" strike="noStrike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400,236</a:t>
            </a:r>
            <a:endParaRPr b="0" i="0" sz="1800" u="none" cap="none" strike="noStrike">
              <a:solidFill>
                <a:schemeClr val="dk2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4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8"/>
          <p:cNvSpPr txBox="1"/>
          <p:nvPr>
            <p:ph idx="1" type="body"/>
          </p:nvPr>
        </p:nvSpPr>
        <p:spPr>
          <a:xfrm>
            <a:off x="3506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Thank you!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788" y="520500"/>
            <a:ext cx="8627523" cy="33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Features study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5"/>
            <a:ext cx="4219315" cy="1374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2527400"/>
            <a:ext cx="4514676" cy="24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Correlation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5"/>
            <a:ext cx="5283600" cy="367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Histogram and Scatter plots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5"/>
            <a:ext cx="4299874" cy="38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0009" y="445033"/>
            <a:ext cx="1350508" cy="4658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/>
          <p:nvPr>
            <p:ph type="title"/>
          </p:nvPr>
        </p:nvSpPr>
        <p:spPr>
          <a:xfrm>
            <a:off x="165850" y="435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/>
              <a:t>Feature Combination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726149"/>
            <a:ext cx="7986951" cy="76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3360050"/>
            <a:ext cx="4278653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Improved Correlation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5"/>
            <a:ext cx="4799399" cy="4066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33"/>
          <p:cNvCxnSpPr/>
          <p:nvPr/>
        </p:nvCxnSpPr>
        <p:spPr>
          <a:xfrm>
            <a:off x="427825" y="2098225"/>
            <a:ext cx="2595900" cy="19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p33"/>
          <p:cNvCxnSpPr/>
          <p:nvPr/>
        </p:nvCxnSpPr>
        <p:spPr>
          <a:xfrm>
            <a:off x="414925" y="1900600"/>
            <a:ext cx="2609100" cy="3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33"/>
          <p:cNvCxnSpPr/>
          <p:nvPr/>
        </p:nvCxnSpPr>
        <p:spPr>
          <a:xfrm rot="10800000">
            <a:off x="3023875" y="1913375"/>
            <a:ext cx="0" cy="204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33"/>
          <p:cNvCxnSpPr/>
          <p:nvPr/>
        </p:nvCxnSpPr>
        <p:spPr>
          <a:xfrm rot="10800000">
            <a:off x="414925" y="1900600"/>
            <a:ext cx="0" cy="204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